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72" r:id="rId2"/>
    <p:sldId id="275" r:id="rId3"/>
    <p:sldId id="276" r:id="rId4"/>
    <p:sldId id="261" r:id="rId5"/>
    <p:sldId id="274" r:id="rId6"/>
    <p:sldId id="271" r:id="rId7"/>
    <p:sldId id="278" r:id="rId8"/>
    <p:sldId id="277" r:id="rId9"/>
    <p:sldId id="27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79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368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29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45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085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7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2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22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624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129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260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166A0-6781-4A6E-BC46-6185BA79F63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BA98-A854-4A01-9633-3CB1AFEE68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555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280831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работе ФУМО по УГСН 45.00.00</a:t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ЯЗЫКОЗНАНИЕ И ЛИТЕРАТУРОВЕДЕНИЕ</a:t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2022 г.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5229200"/>
            <a:ext cx="6400800" cy="1152128"/>
          </a:xfrm>
        </p:spPr>
        <p:txBody>
          <a:bodyPr>
            <a:normAutofit/>
          </a:bodyPr>
          <a:lstStyle/>
          <a:p>
            <a:pPr algn="r"/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Елена Николаевна Ковтун, д.ф.н., профессор,</a:t>
            </a:r>
          </a:p>
          <a:p>
            <a:pPr algn="r"/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заместитель Председателя ФУМО </a:t>
            </a:r>
          </a:p>
        </p:txBody>
      </p:sp>
    </p:spTree>
    <p:extLst>
      <p:ext uri="{BB962C8B-B14F-4D97-AF65-F5344CB8AC3E}">
        <p14:creationId xmlns:p14="http://schemas.microsoft.com/office/powerpoint/2010/main" val="2816845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24" y="404664"/>
            <a:ext cx="8697144" cy="66832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Новый перечень направлений и специальностей ВО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7992888" cy="5184576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 МОН от 01.02.2022 № 89 «Об утверждении перечня специальностей и направлений подготовки высшего образования…» (вступление в силу с 1 сентября 2024 г.)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 startAt="2"/>
            </a:pP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 МОН от 04.03.2022 г. № 197 «Об установлении соответствий…» (переходник)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 startAt="2"/>
            </a:pP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 МОН от 29.08.2022 № 822 «О внесении изменений в некоторые приказы Министерства науки и высшего образования Российской Федерации в сфере высшего образования» (введение перечня и переходника с </a:t>
            </a:r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01.09.2025 г.</a:t>
            </a: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02324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24" y="548680"/>
            <a:ext cx="8697144" cy="668324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Совещание Департамента государственной политики </a:t>
            </a:r>
            <a:b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сфере высшего образования </a:t>
            </a:r>
            <a:r>
              <a:rPr lang="ru-RU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Минобрнауки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России </a:t>
            </a:r>
            <a:b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 представителями ФУМО 16 ноября 2022 г.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7992888" cy="424847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Разработка ФГОС-4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(февраль-март 2023 г.): </a:t>
            </a:r>
          </a:p>
          <a:p>
            <a:pPr marL="723900"/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устанавливают единое предметное ядро для укрупненных групп специальностей и направлений подготовки на уровне общепрофессиональных компетенций;</a:t>
            </a:r>
          </a:p>
          <a:p>
            <a:pPr marL="723900"/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устанавливают преемственные специальности и направления подготовки для реализации трека «специалитет-магистратура».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 startAt="2"/>
            </a:pP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Коррекция системы уровней ВО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переход с бакалавриата на специалитет по отдельным направлениям в рамках областей образования «Сельское хозяйство и сельскохозяйственные науки», «Образование и педагогические науки» и «Юриспруденция».</a:t>
            </a:r>
          </a:p>
        </p:txBody>
      </p:sp>
    </p:spTree>
    <p:extLst>
      <p:ext uri="{BB962C8B-B14F-4D97-AF65-F5344CB8AC3E}">
        <p14:creationId xmlns:p14="http://schemas.microsoft.com/office/powerpoint/2010/main" val="253370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708" y="116632"/>
            <a:ext cx="8363272" cy="6600230"/>
          </a:xfrm>
        </p:spPr>
        <p:txBody>
          <a:bodyPr>
            <a:normAutofit/>
          </a:bodyPr>
          <a:lstStyle/>
          <a:p>
            <a:pPr marL="0" indent="0" algn="r">
              <a:spcBef>
                <a:spcPts val="3000"/>
              </a:spcBef>
              <a:buNone/>
            </a:pPr>
            <a:r>
              <a:rPr lang="ru-RU" sz="24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64441"/>
              </p:ext>
            </p:extLst>
          </p:nvPr>
        </p:nvGraphicFramePr>
        <p:xfrm>
          <a:off x="380518" y="909114"/>
          <a:ext cx="8229600" cy="653537"/>
        </p:xfrm>
        <a:graphic>
          <a:graphicData uri="http://schemas.openxmlformats.org/drawingml/2006/table">
            <a:tbl>
              <a:tblPr firstRow="1" firstCol="1" bandRow="1"/>
              <a:tblGrid>
                <a:gridCol w="663090">
                  <a:extLst>
                    <a:ext uri="{9D8B030D-6E8A-4147-A177-3AD203B41FA5}">
                      <a16:colId xmlns:a16="http://schemas.microsoft.com/office/drawing/2014/main" val="1758760676"/>
                    </a:ext>
                  </a:extLst>
                </a:gridCol>
                <a:gridCol w="7566510">
                  <a:extLst>
                    <a:ext uri="{9D8B030D-6E8A-4147-A177-3AD203B41FA5}">
                      <a16:colId xmlns:a16="http://schemas.microsoft.com/office/drawing/2014/main" val="202691331"/>
                    </a:ext>
                  </a:extLst>
                </a:gridCol>
              </a:tblGrid>
              <a:tr h="360040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ГУМАНИТАРНЫЕ НАУКИ И ЯЗЫКИ</a:t>
                      </a:r>
                      <a:endParaRPr lang="ru-RU" sz="18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8312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ЯЗЫК, ОБЩЕСТВЕННЫЕ КОММУНИКАЦИИ, МЕДИА И ЖУРНАЛИСТИКА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776797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98790"/>
              </p:ext>
            </p:extLst>
          </p:nvPr>
        </p:nvGraphicFramePr>
        <p:xfrm>
          <a:off x="400708" y="1772817"/>
          <a:ext cx="8229600" cy="4555023"/>
        </p:xfrm>
        <a:graphic>
          <a:graphicData uri="http://schemas.openxmlformats.org/drawingml/2006/table">
            <a:tbl>
              <a:tblPr firstRow="1" firstCol="1" bandRow="1"/>
              <a:tblGrid>
                <a:gridCol w="4114800">
                  <a:extLst>
                    <a:ext uri="{9D8B030D-6E8A-4147-A177-3AD203B41FA5}">
                      <a16:colId xmlns:a16="http://schemas.microsoft.com/office/drawing/2014/main" val="266850772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111381477"/>
                    </a:ext>
                  </a:extLst>
                </a:gridCol>
              </a:tblGrid>
              <a:tr h="2880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НАПРАВЛЕНИЕ ПОДГОТОВКИ / СПЕЦИАЛЬНОСТЬ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КВАЛИФИКАЦИЯ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744312"/>
                  </a:ext>
                </a:extLst>
              </a:tr>
              <a:tr h="6967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 Языкознание и литературоведение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/ магистр филологии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/ магистр лингвистики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343896"/>
                  </a:ext>
                </a:extLst>
              </a:tr>
              <a:tr h="6362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 Интеллектуальные системы </a:t>
                      </a:r>
                    </a:p>
                    <a:p>
                      <a:pPr marL="263525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гуманитарной среде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/ магистр интеллектуальных систем в гуманитарной сфере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418916"/>
                  </a:ext>
                </a:extLst>
              </a:tr>
              <a:tr h="563530">
                <a:tc>
                  <a:txBody>
                    <a:bodyPr/>
                    <a:lstStyle/>
                    <a:p>
                      <a:pPr marL="263525" marR="0" lvl="0" indent="-26352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 Фундаментальная и прикладная лингвистика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/ магистр фундаментальной и прикладной лингвистики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9934429"/>
                  </a:ext>
                </a:extLst>
              </a:tr>
              <a:tr h="1705339">
                <a:tc>
                  <a:txBody>
                    <a:bodyPr/>
                    <a:lstStyle/>
                    <a:p>
                      <a:pPr marL="263525" indent="-2635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 Общественные коммуникации, медиа и журналистика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/ магистр рекламы и связей с общественностью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/ магистр журналистики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/ магистр телевидения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/ магистр издательского дела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 / магистр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медиакоммуникаций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895304"/>
                  </a:ext>
                </a:extLst>
              </a:tr>
              <a:tr h="445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 Перевод и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переводоведение</a:t>
                      </a:r>
                      <a:endParaRPr lang="ru-RU" sz="16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Лингвист-переводчик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15047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47354" y="251263"/>
            <a:ext cx="8095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Новый перечень (приказ МОН от 01.02.2022 № 89)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96339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Экспертные группы ФУМО</a:t>
            </a:r>
            <a:b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(апрель-май 2022 г.)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7484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Группа 1. по новой УГСН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(совместно с ФУМО 42.00.00 Средства массовой информации и информационно-библиотечное дело)</a:t>
            </a:r>
          </a:p>
          <a:p>
            <a:pPr marL="0" indent="0">
              <a:buNone/>
            </a:pP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координаторы: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от ФУМО «Языкознание и литературоведение» - </a:t>
            </a:r>
            <a:r>
              <a:rPr lang="ru-RU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Елина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Е.Г.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от ФУМО «Средства массовой информации и информационно-библиотечное дело» - Лукина М.М.</a:t>
            </a:r>
          </a:p>
          <a:p>
            <a:pPr marL="0" indent="0">
              <a:buNone/>
            </a:pP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эксперты от УМС двух ФУМО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5076056" y="1600200"/>
            <a:ext cx="3610744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Группа 2. по направлению подготовки «Языкознание и литературоведение»</a:t>
            </a:r>
          </a:p>
          <a:p>
            <a:endParaRPr lang="ru-RU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координаторы:</a:t>
            </a:r>
          </a:p>
          <a:p>
            <a:pPr marL="531813" indent="-176213"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УМС «Филология» 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Родионова С.Е.</a:t>
            </a:r>
          </a:p>
          <a:p>
            <a:pPr marL="531813" indent="-176213"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УМС «Лингвистика» 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Грачев Г.В.</a:t>
            </a:r>
          </a:p>
          <a:p>
            <a:pPr>
              <a:buFontTx/>
              <a:buChar char="-"/>
            </a:pPr>
            <a:endParaRPr lang="ru-RU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эксперты от УМС «Филология» и «Лингвистика»</a:t>
            </a:r>
          </a:p>
        </p:txBody>
      </p:sp>
    </p:spTree>
    <p:extLst>
      <p:ext uri="{BB962C8B-B14F-4D97-AF65-F5344CB8AC3E}">
        <p14:creationId xmlns:p14="http://schemas.microsoft.com/office/powerpoint/2010/main" val="3782076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6380"/>
            <a:ext cx="8697144" cy="668324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рабочих групп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5078" y="819724"/>
            <a:ext cx="8363272" cy="576064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Сопоставление действующих ФГОС и ОПОП по направлениям подготовки и специальностям, закрепленным за ФУМО 42.00.00 и 45.00.00, с целью:</a:t>
            </a:r>
          </a:p>
          <a:p>
            <a:pPr marL="1439863"/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определения объема частей ОПОП и перечней учебных дисциплин, формирующих универсальные, общепрофессиональные компетенции и компетенции профиля подготовки;</a:t>
            </a:r>
          </a:p>
          <a:p>
            <a:pPr marL="1439863"/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разработки подходов к формулированию общих компетенций по УГНС / направлению подготовки «Языкознание и литературоведение».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Выработка согласованной позиции по различным вариантам разработки ОПОП:</a:t>
            </a:r>
          </a:p>
          <a:p>
            <a:pPr marL="1439863" indent="-365125"/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системе 2+2: с максимальной концентрацией на первых двух курсах обучения дисциплин, формирующих универсальные и общепрофессиональные компетенции;</a:t>
            </a:r>
          </a:p>
          <a:p>
            <a:pPr marL="1439863" indent="-365125"/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традиционной модели обучения.</a:t>
            </a:r>
          </a:p>
        </p:txBody>
      </p:sp>
    </p:spTree>
    <p:extLst>
      <p:ext uri="{BB962C8B-B14F-4D97-AF65-F5344CB8AC3E}">
        <p14:creationId xmlns:p14="http://schemas.microsoft.com/office/powerpoint/2010/main" val="4119791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2" y="692696"/>
            <a:ext cx="8697144" cy="668324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Планируемые результаты для рабочей группы 1.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96855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Перечень компетенций УГСН «Язык, общественные коммуникации, медиа и журналистика».</a:t>
            </a:r>
          </a:p>
          <a:p>
            <a:pPr marL="457200" indent="-457200">
              <a:buFont typeface="+mj-lt"/>
              <a:buAutoNum type="arabicPeriod"/>
            </a:pPr>
            <a:endParaRPr lang="ru-RU" sz="1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Перечень учебных дисциплин, формирующих компетенции УГСН «Язык, общественные коммуникации, медиа и журналистика» (с рекомендациями по календарному графику их освоения).</a:t>
            </a:r>
          </a:p>
          <a:p>
            <a:pPr marL="457200" indent="-457200">
              <a:buFont typeface="+mj-lt"/>
              <a:buAutoNum type="arabicPeriod"/>
            </a:pPr>
            <a:endParaRPr lang="ru-RU" sz="1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Предложения по разработке междисциплинарных образовательных программ (ОП двух квалификаций) в рамках УГСН «Язык, общественные коммуникации, медиа и журналистика».</a:t>
            </a:r>
          </a:p>
          <a:p>
            <a:pPr marL="457200" indent="-457200">
              <a:buFont typeface="+mj-lt"/>
              <a:buAutoNum type="arabicPeriod"/>
            </a:pPr>
            <a:endParaRPr lang="ru-RU" sz="1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Подходы к разработке примерной программы учебной дисциплины, формирующей «литературную» компетенцию УГСН.</a:t>
            </a:r>
          </a:p>
        </p:txBody>
      </p:sp>
    </p:spTree>
    <p:extLst>
      <p:ext uri="{BB962C8B-B14F-4D97-AF65-F5344CB8AC3E}">
        <p14:creationId xmlns:p14="http://schemas.microsoft.com/office/powerpoint/2010/main" val="3521139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6380"/>
            <a:ext cx="8697144" cy="668324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Планируемые результаты для рабочей группы 2.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4561" y="908720"/>
            <a:ext cx="8568952" cy="55446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30 апреля 2022 г.: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Характеристика направления подготовки ВО 05.01. Языкознание и литературоведение (бакалавриат, специалитет, магистратура)</a:t>
            </a:r>
          </a:p>
          <a:p>
            <a:pPr marL="450850" indent="0">
              <a:spcBef>
                <a:spcPts val="0"/>
              </a:spcBef>
              <a:buNone/>
              <a:tabLst>
                <a:tab pos="981075" algn="l"/>
              </a:tabLst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соответствии с требованиями макета ФГОС-4.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Перечень общепрофессиональных компетенций выпускника по направлению подготовки ВО 05.01. Языкознание и литературоведение.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Перечень учебных дисциплин, формирующих общепрофессиональные компетенций выпускника по направлению подготовки ВО 05.01. Языкознание и литературоведение (с указанием объема дисциплин и рекомендациями по календарному графику их освоения).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1 сентября 2022 г.: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Примерные учебные планы основных профилей в рамках направления подготовки ВО 05.01. Языкознание и литературоведение.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1 декабря 2022 г.: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Методические рекомендации для вузов РФ по разработке и реализации образовательных программ по направлению подготовки ВО 05.01. Языкознание и литературоведение.</a:t>
            </a:r>
          </a:p>
        </p:txBody>
      </p:sp>
    </p:spTree>
    <p:extLst>
      <p:ext uri="{BB962C8B-B14F-4D97-AF65-F5344CB8AC3E}">
        <p14:creationId xmlns:p14="http://schemas.microsoft.com/office/powerpoint/2010/main" val="2705237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412" y="-22186"/>
            <a:ext cx="8697144" cy="66832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 в мероприятиях МОН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32718"/>
            <a:ext cx="8820472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30.09.2022 г. - совещание по результатам апробации аккредитационных показателей по образовательным программам высшего образования при осуществлении аккредитационного мониторинга.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14.10.2022 г. - вебинар «Расширение образовательными организациями высшего образования практики реализации образовательных программ в сетевой форме. Практическая подготовка - практика </a:t>
            </a:r>
            <a:r>
              <a:rPr lang="ru-RU" sz="2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реализации».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20.10.2022 г. - вебинар «О методической поддержке процесса разработки и реализации основных профессиональных образовательных программ в образовательных организациях высшего образования».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28.10.2022 г. вебинар «Модели реализации образовательных программ высшего образования: присвоение выпускнику нескольких квалификаций, </a:t>
            </a:r>
            <a:r>
              <a:rPr lang="ru-RU" sz="2000" spc="-2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построение траектории обучения в соответствии с потребностями рынка труда». 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18.11.2022 г. вебинар «Отдельные вопросы применения положений приказа </a:t>
            </a:r>
            <a:r>
              <a:rPr lang="ru-RU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Минобрнауки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России от 06.04.2021 № 245 «Об утверждении Порядка организации и осуществления образовательной деятельности по образовательным программам высшего образования – программам бакалавриата, программам </a:t>
            </a:r>
            <a:r>
              <a:rPr lang="ru-RU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специалитета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программам магистратуры».</a:t>
            </a:r>
          </a:p>
        </p:txBody>
      </p:sp>
    </p:spTree>
    <p:extLst>
      <p:ext uri="{BB962C8B-B14F-4D97-AF65-F5344CB8AC3E}">
        <p14:creationId xmlns:p14="http://schemas.microsoft.com/office/powerpoint/2010/main" val="21722240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1597</TotalTime>
  <Words>862</Words>
  <Application>Microsoft Office PowerPoint</Application>
  <PresentationFormat>Экран (4:3)</PresentationFormat>
  <Paragraphs>84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О работе ФУМО по УГСН 45.00.00 ЯЗЫКОЗНАНИЕ И ЛИТЕРАТУРОВЕДЕНИЕ  в 2022 г.</vt:lpstr>
      <vt:lpstr>Новый перечень направлений и специальностей ВО</vt:lpstr>
      <vt:lpstr>Совещание Департамента государственной политики  в сфере высшего образования Минобрнауки России  с  представителями ФУМО 16 ноября 2022 г.</vt:lpstr>
      <vt:lpstr>Презентация PowerPoint</vt:lpstr>
      <vt:lpstr>Экспертные группы ФУМО (апрель-май 2022 г.)</vt:lpstr>
      <vt:lpstr>Задачи рабочих групп</vt:lpstr>
      <vt:lpstr>Планируемые результаты для рабочей группы 1.</vt:lpstr>
      <vt:lpstr>Планируемые результаты для рабочей группы 2.</vt:lpstr>
      <vt:lpstr>Участие в мероприятиях МОН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согласовании ФГОС ВО  и профессиональных стандартов  по педагогическому виду деятельности</dc:title>
  <dc:creator>Елена Ковтун</dc:creator>
  <cp:lastModifiedBy>Ирина Васильевна Марневская</cp:lastModifiedBy>
  <cp:revision>233</cp:revision>
  <dcterms:created xsi:type="dcterms:W3CDTF">2016-02-14T16:29:31Z</dcterms:created>
  <dcterms:modified xsi:type="dcterms:W3CDTF">2022-11-29T08:32:18Z</dcterms:modified>
</cp:coreProperties>
</file>